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67" r:id="rId2"/>
    <p:sldId id="3480" r:id="rId3"/>
    <p:sldId id="3481" r:id="rId4"/>
    <p:sldId id="3482" r:id="rId5"/>
    <p:sldId id="3483" r:id="rId6"/>
    <p:sldId id="3484" r:id="rId7"/>
    <p:sldId id="3485" r:id="rId8"/>
    <p:sldId id="3543" r:id="rId9"/>
    <p:sldId id="3544" r:id="rId10"/>
    <p:sldId id="3486" r:id="rId11"/>
    <p:sldId id="3487" r:id="rId12"/>
    <p:sldId id="3488" r:id="rId13"/>
    <p:sldId id="3489" r:id="rId14"/>
    <p:sldId id="3490" r:id="rId15"/>
    <p:sldId id="3491" r:id="rId16"/>
    <p:sldId id="3492" r:id="rId17"/>
    <p:sldId id="3493" r:id="rId18"/>
    <p:sldId id="3494" r:id="rId19"/>
    <p:sldId id="3495" r:id="rId20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988" autoAdjust="0"/>
  </p:normalViewPr>
  <p:slideViewPr>
    <p:cSldViewPr showGuides="1">
      <p:cViewPr varScale="1">
        <p:scale>
          <a:sx n="105" d="100"/>
          <a:sy n="105" d="100"/>
        </p:scale>
        <p:origin x="750" y="114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78503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28390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41478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08251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2116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76706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89718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8509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0207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773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260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8589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0418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145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06502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8709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27463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2301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9C0D120-5112-8701-D9DA-79B6B9FFF0CE}"/>
              </a:ext>
            </a:extLst>
          </p:cNvPr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37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230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T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01B862FB-258E-3AF4-E351-A4D5F3BD4988}"/>
              </a:ext>
            </a:extLst>
          </p:cNvPr>
          <p:cNvSpPr txBox="1"/>
          <p:nvPr/>
        </p:nvSpPr>
        <p:spPr>
          <a:xfrm>
            <a:off x="1055650" y="2276920"/>
            <a:ext cx="10512730" cy="1260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课时　一次函数</a:t>
            </a:r>
            <a:endParaRPr lang="zh-CN" altLang="zh-CN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10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367880" y="553284"/>
            <a:ext cx="3024210" cy="491146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67630" y="991852"/>
            <a:ext cx="1051273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根据如图所示的程序计算函数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若输入的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的值为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输出的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的值相等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等于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111.jpeg"/>
          <p:cNvPicPr/>
          <p:nvPr/>
        </p:nvPicPr>
        <p:blipFill>
          <a:blip r:embed="rId4"/>
          <a:stretch>
            <a:fillRect/>
          </a:stretch>
        </p:blipFill>
        <p:spPr>
          <a:xfrm>
            <a:off x="5375950" y="2811961"/>
            <a:ext cx="3456240" cy="303956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83645" y="3356995"/>
            <a:ext cx="3300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A.4	 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B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.-4	</a:t>
            </a:r>
            <a:endParaRPr lang="en-US" altLang="zh-CN" sz="36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.-2	 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D.2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20210" y="198890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1587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23620" y="188775"/>
            <a:ext cx="11088770" cy="590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某网店销售一款市场上畅销的护眼台灯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在销售过程中发现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这款护眼台灯销售单价为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元时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每星期卖出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如果调整销售单价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每涨价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每星期少卖出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现网店决定提价销售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设销售单价为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每星期销售量为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的函数关系式为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kumimoji="0" lang="en-US" altLang="zh-CN" sz="36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=-2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+100	                            </a:t>
            </a:r>
            <a:r>
              <a:rPr kumimoji="0" lang="en-US" altLang="zh-CN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kumimoji="0" lang="en-US" altLang="zh-CN" sz="36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=-2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+40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kumimoji="0" lang="en-US" altLang="zh-CN" sz="36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=-2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+220	                            </a:t>
            </a:r>
            <a:r>
              <a:rPr kumimoji="0" lang="en-US" altLang="zh-CN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kumimoji="0" lang="en-US" altLang="zh-CN" sz="36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=-2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+60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76075" y="37170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87401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11640" y="620805"/>
            <a:ext cx="105127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龙龙高铁梅龙段高铁的开通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使中国高铁建设又迎来了一个高光时刻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若某列高铁的行驶时间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(h)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与行驶路程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(km)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的关系如下表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418111"/>
              </p:ext>
            </p:extLst>
          </p:nvPr>
        </p:nvGraphicFramePr>
        <p:xfrm>
          <a:off x="1977734" y="2409696"/>
          <a:ext cx="8640600" cy="2252980"/>
        </p:xfrm>
        <a:graphic>
          <a:graphicData uri="http://schemas.openxmlformats.org/drawingml/2006/table">
            <a:tbl>
              <a:tblPr firstRow="1" firstCol="1" bandRow="1"/>
              <a:tblGrid>
                <a:gridCol w="2112759">
                  <a:extLst>
                    <a:ext uri="{9D8B030D-6E8A-4147-A177-3AD203B41FA5}">
                      <a16:colId xmlns:a16="http://schemas.microsoft.com/office/drawing/2014/main" val="3010350070"/>
                    </a:ext>
                  </a:extLst>
                </a:gridCol>
                <a:gridCol w="826309">
                  <a:extLst>
                    <a:ext uri="{9D8B030D-6E8A-4147-A177-3AD203B41FA5}">
                      <a16:colId xmlns:a16="http://schemas.microsoft.com/office/drawing/2014/main" val="661743896"/>
                    </a:ext>
                  </a:extLst>
                </a:gridCol>
                <a:gridCol w="826309">
                  <a:extLst>
                    <a:ext uri="{9D8B030D-6E8A-4147-A177-3AD203B41FA5}">
                      <a16:colId xmlns:a16="http://schemas.microsoft.com/office/drawing/2014/main" val="4016247813"/>
                    </a:ext>
                  </a:extLst>
                </a:gridCol>
                <a:gridCol w="826309">
                  <a:extLst>
                    <a:ext uri="{9D8B030D-6E8A-4147-A177-3AD203B41FA5}">
                      <a16:colId xmlns:a16="http://schemas.microsoft.com/office/drawing/2014/main" val="1664211769"/>
                    </a:ext>
                  </a:extLst>
                </a:gridCol>
                <a:gridCol w="826309">
                  <a:extLst>
                    <a:ext uri="{9D8B030D-6E8A-4147-A177-3AD203B41FA5}">
                      <a16:colId xmlns:a16="http://schemas.microsoft.com/office/drawing/2014/main" val="1579912943"/>
                    </a:ext>
                  </a:extLst>
                </a:gridCol>
                <a:gridCol w="1011013">
                  <a:extLst>
                    <a:ext uri="{9D8B030D-6E8A-4147-A177-3AD203B41FA5}">
                      <a16:colId xmlns:a16="http://schemas.microsoft.com/office/drawing/2014/main" val="1834901688"/>
                    </a:ext>
                  </a:extLst>
                </a:gridCol>
                <a:gridCol w="2211592">
                  <a:extLst>
                    <a:ext uri="{9D8B030D-6E8A-4147-A177-3AD203B41FA5}">
                      <a16:colId xmlns:a16="http://schemas.microsoft.com/office/drawing/2014/main" val="3199258118"/>
                    </a:ext>
                  </a:extLst>
                </a:gridCol>
              </a:tblGrid>
              <a:tr h="2178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行驶时间</a:t>
                      </a: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6753922"/>
                  </a:ext>
                </a:extLst>
              </a:tr>
              <a:tr h="4305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行驶路程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km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450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600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750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900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1 050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320441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883678" y="4738277"/>
            <a:ext cx="10828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根据表格中两者的对应关系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若行驶时间为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h,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则行驶路程为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15800" y="5229125"/>
            <a:ext cx="16866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1 350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7413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3620" y="404790"/>
            <a:ext cx="1072874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在弹性限度内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弹簧挂上物体后弹簧的长度与所挂物体的质量之间的关系如下表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390616"/>
              </p:ext>
            </p:extLst>
          </p:nvPr>
        </p:nvGraphicFramePr>
        <p:xfrm>
          <a:off x="1487680" y="2303030"/>
          <a:ext cx="9216639" cy="2252980"/>
        </p:xfrm>
        <a:graphic>
          <a:graphicData uri="http://schemas.openxmlformats.org/drawingml/2006/table">
            <a:tbl>
              <a:tblPr firstRow="1" firstCol="1" bandRow="1"/>
              <a:tblGrid>
                <a:gridCol w="2104067">
                  <a:extLst>
                    <a:ext uri="{9D8B030D-6E8A-4147-A177-3AD203B41FA5}">
                      <a16:colId xmlns:a16="http://schemas.microsoft.com/office/drawing/2014/main" val="825444469"/>
                    </a:ext>
                  </a:extLst>
                </a:gridCol>
                <a:gridCol w="959207">
                  <a:extLst>
                    <a:ext uri="{9D8B030D-6E8A-4147-A177-3AD203B41FA5}">
                      <a16:colId xmlns:a16="http://schemas.microsoft.com/office/drawing/2014/main" val="1679635383"/>
                    </a:ext>
                  </a:extLst>
                </a:gridCol>
                <a:gridCol w="818936">
                  <a:extLst>
                    <a:ext uri="{9D8B030D-6E8A-4147-A177-3AD203B41FA5}">
                      <a16:colId xmlns:a16="http://schemas.microsoft.com/office/drawing/2014/main" val="2646613474"/>
                    </a:ext>
                  </a:extLst>
                </a:gridCol>
                <a:gridCol w="959207">
                  <a:extLst>
                    <a:ext uri="{9D8B030D-6E8A-4147-A177-3AD203B41FA5}">
                      <a16:colId xmlns:a16="http://schemas.microsoft.com/office/drawing/2014/main" val="770944502"/>
                    </a:ext>
                  </a:extLst>
                </a:gridCol>
                <a:gridCol w="818936">
                  <a:extLst>
                    <a:ext uri="{9D8B030D-6E8A-4147-A177-3AD203B41FA5}">
                      <a16:colId xmlns:a16="http://schemas.microsoft.com/office/drawing/2014/main" val="2564785538"/>
                    </a:ext>
                  </a:extLst>
                </a:gridCol>
                <a:gridCol w="959207">
                  <a:extLst>
                    <a:ext uri="{9D8B030D-6E8A-4147-A177-3AD203B41FA5}">
                      <a16:colId xmlns:a16="http://schemas.microsoft.com/office/drawing/2014/main" val="2898876931"/>
                    </a:ext>
                  </a:extLst>
                </a:gridCol>
                <a:gridCol w="818936">
                  <a:extLst>
                    <a:ext uri="{9D8B030D-6E8A-4147-A177-3AD203B41FA5}">
                      <a16:colId xmlns:a16="http://schemas.microsoft.com/office/drawing/2014/main" val="1347467508"/>
                    </a:ext>
                  </a:extLst>
                </a:gridCol>
                <a:gridCol w="959207">
                  <a:extLst>
                    <a:ext uri="{9D8B030D-6E8A-4147-A177-3AD203B41FA5}">
                      <a16:colId xmlns:a16="http://schemas.microsoft.com/office/drawing/2014/main" val="3968474719"/>
                    </a:ext>
                  </a:extLst>
                </a:gridCol>
                <a:gridCol w="818936">
                  <a:extLst>
                    <a:ext uri="{9D8B030D-6E8A-4147-A177-3AD203B41FA5}">
                      <a16:colId xmlns:a16="http://schemas.microsoft.com/office/drawing/2014/main" val="660118137"/>
                    </a:ext>
                  </a:extLst>
                </a:gridCol>
              </a:tblGrid>
              <a:tr h="8559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所挂物体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的质量</a:t>
                      </a: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kg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3738074"/>
                  </a:ext>
                </a:extLst>
              </a:tr>
              <a:tr h="4305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弹簧的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长度</a:t>
                      </a:r>
                      <a:r>
                        <a:rPr lang="en-US" sz="3600" b="1" i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7720476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647017" y="4797095"/>
            <a:ext cx="841448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则不挂物体时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弹簧的长度是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60060" y="4935594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143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7630" y="404790"/>
            <a:ext cx="100086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成正比例函数关系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=-2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=6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之间的函数关系式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5857" y="2492935"/>
            <a:ext cx="92886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根据题意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可设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=k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2,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代入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解得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k=-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4,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∴y=-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503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3620" y="543877"/>
            <a:ext cx="4392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求当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=-3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1109" y="1289348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2,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3)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6605" y="3142814"/>
            <a:ext cx="42001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求当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625749" y="3888285"/>
                <a:ext cx="6096000" cy="202004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知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,4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749" y="3888285"/>
                <a:ext cx="6096000" cy="2020040"/>
              </a:xfrm>
              <a:prstGeom prst="rect">
                <a:avLst/>
              </a:prstGeom>
              <a:blipFill>
                <a:blip r:embed="rId3"/>
                <a:stretch>
                  <a:fillRect l="-3100" b="-42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4112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12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295875" y="548800"/>
            <a:ext cx="3347755" cy="576040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51615" y="1003046"/>
            <a:ext cx="11088770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有甲、乙两个大小不同的水桶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容量分别为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升、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升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且已各装了一些水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若将甲中的水全倒入乙后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乙只可再装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升的水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若将乙中的水倒入甲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装满甲水桶后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乙还剩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升的水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之间的关系式为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kumimoji="0" lang="en-US" altLang="zh-CN" sz="36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=20-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       </a:t>
            </a:r>
            <a:r>
              <a:rPr kumimoji="0" lang="en-US" altLang="zh-CN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kumimoji="0" lang="en-US" altLang="zh-CN" sz="36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+10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kumimoji="0" lang="en-US" altLang="zh-CN" sz="36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+20	                      </a:t>
            </a:r>
            <a:r>
              <a:rPr kumimoji="0" lang="en-US" altLang="zh-CN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kumimoji="0" lang="en-US" altLang="zh-CN" sz="36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+30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56150" y="3645015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093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11640" y="2132910"/>
            <a:ext cx="105127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定义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为一次函数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px</a:t>
            </a: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≠0)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的特征数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若特征数为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的函数是正比例函数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的值为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272290" y="3140980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79099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43436" y="494182"/>
            <a:ext cx="110527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甲、乙两家商店出售同型号的乒乓球拍和乒乓球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球拍每副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乒乓球每盒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两家商店的促销方式如下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甲店每买一副球拍送乒乓球一盒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乙店按定价的九折优惠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某班计划购买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副球拍和若干盒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不少于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盒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乒乓球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3436" y="2816238"/>
            <a:ext cx="112327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设购买乒乓球的盒数为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在甲、乙两家商店购买时需分别付款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y1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元和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y2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写出在两家商店购买所需付款数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y1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y2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与乒乓球盒数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之间的函数关系式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5446" y="4725090"/>
            <a:ext cx="107287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:(1)y1=20×4+(x-4)×5=5x+60(x≥4),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y2=(20×4+5x)×90%=4.5x+72(x≥4).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792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3620" y="620805"/>
            <a:ext cx="111460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分析函数关系式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给该班提出一个最合理的购买方案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3620" y="1412860"/>
            <a:ext cx="10677948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56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25000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=y</a:t>
            </a:r>
            <a:r>
              <a:rPr lang="en-US" altLang="zh-CN" sz="3600" b="1" baseline="-25000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72,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解得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24;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5600"/>
              </a:lnSpc>
              <a:spcAft>
                <a:spcPts val="0"/>
              </a:spcAft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25000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&gt;y</a:t>
            </a:r>
            <a:r>
              <a:rPr lang="en-US" altLang="zh-CN" sz="3600" b="1" baseline="-25000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72,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解得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x&gt;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24;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5600"/>
              </a:lnSpc>
              <a:spcAft>
                <a:spcPts val="0"/>
              </a:spcAft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25000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&lt;y</a:t>
            </a:r>
            <a:r>
              <a:rPr lang="en-US" altLang="zh-CN" sz="3600" b="1" baseline="-25000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72,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解得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x&lt;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ts val="5600"/>
              </a:lnSpc>
            </a:pP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当购买乒乓球的盒数少于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盒时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在甲商店购买合算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当购买乒乓球的盒数大于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盒时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在乙商店购买合算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当购买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盒乒乓球时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在两家商店购买一样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305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09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583895" y="836820"/>
            <a:ext cx="3312230" cy="513810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67630" y="1700880"/>
            <a:ext cx="1023359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(2024·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湖南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下列函数是一次函数的是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1127655" y="3140980"/>
                <a:ext cx="8568595" cy="20236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</a:t>
                </a:r>
                <a:r>
                  <a:rPr lang="en-US" altLang="zh-CN" sz="3600" b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B.</a:t>
                </a:r>
                <a:r>
                  <a:rPr lang="en-US" altLang="zh-CN" sz="3600" b="1" i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+2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</a:t>
                </a:r>
                <a:r>
                  <a:rPr lang="en-US" altLang="zh-CN" sz="3600" b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D.</a:t>
                </a:r>
                <a:r>
                  <a:rPr lang="en-US" altLang="zh-CN" sz="3600" b="1" i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30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+2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655" y="3140980"/>
                <a:ext cx="8568595" cy="2023631"/>
              </a:xfrm>
              <a:prstGeom prst="rect">
                <a:avLst/>
              </a:prstGeom>
              <a:blipFill>
                <a:blip r:embed="rId4"/>
                <a:stretch>
                  <a:fillRect l="-2205" b="-42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/>
          <p:cNvSpPr/>
          <p:nvPr/>
        </p:nvSpPr>
        <p:spPr>
          <a:xfrm>
            <a:off x="9203807" y="1913099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88540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67630" y="1124840"/>
            <a:ext cx="12096840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下列关系中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属于成正比例函数关系的是      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正方形的面积与边长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三角形的周长与边长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圆的面积与它的半径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速度一定时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路程与时间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16300" y="1340855"/>
            <a:ext cx="5180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9977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39635" y="1052835"/>
            <a:ext cx="109447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</a:t>
            </a:r>
            <a:r>
              <a:rPr lang="zh-CN" alt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                                  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en-US" altLang="zh-CN" sz="3600" b="1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一次函数是正比例函数</a:t>
            </a:r>
            <a:endParaRPr lang="zh-CN" altLang="en-US" sz="3600" b="1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正比例函数一定是一次函数</a:t>
            </a:r>
            <a:endParaRPr lang="zh-CN" altLang="en-US" sz="3600" b="1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kx</a:t>
            </a: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是一次函数</a:t>
            </a:r>
            <a:endParaRPr lang="zh-CN" altLang="en-US" sz="3600" b="1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不是正比例函数就一定不是一次函数</a:t>
            </a:r>
            <a:endParaRPr lang="zh-CN" altLang="en-US" sz="3600" b="1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24245" y="1268850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5067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695625" y="692810"/>
                <a:ext cx="10440725" cy="49398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ts val="63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下列函数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:①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;②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;③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-1)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;④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+1;⑤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其中一定是一次函数的有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ts val="63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·南昌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-3)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-9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的正比例函数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的值是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ts val="63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·福建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d>
                          <m:dPr>
                            <m:begChr m:val="|"/>
                            <m:endChr m:val="|"/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+3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的一次函数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692810"/>
                <a:ext cx="10440725" cy="4939814"/>
              </a:xfrm>
              <a:prstGeom prst="rect">
                <a:avLst/>
              </a:prstGeom>
              <a:blipFill>
                <a:blip r:embed="rId3"/>
                <a:stretch>
                  <a:fillRect l="-1751" r="-1810" b="-18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8112140" y="1628875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367880" y="3141020"/>
            <a:ext cx="5693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431815" y="4797095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0856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3620" y="476795"/>
            <a:ext cx="106567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写出下列各题中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之间的关系式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并判断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是否是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的一次函数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在速度为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 km/h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的匀速运动中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路程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(km)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与时间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(h)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之间的关系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3620" y="4077045"/>
            <a:ext cx="8842485" cy="818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根据题意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可得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的一次函数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768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65305" y="692810"/>
            <a:ext cx="10584735" cy="1649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居民用电收费标准是每千瓦时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53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则电费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与用电量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千瓦时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之间的关系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5625" y="2564940"/>
            <a:ext cx="11304785" cy="818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根据题意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可得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53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的一次函数</a:t>
            </a:r>
            <a:r>
              <a:rPr lang="en-US" altLang="zh-CN" sz="3600" b="1" i="1" dirty="0" smtClean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546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3620" y="620805"/>
            <a:ext cx="10584735" cy="2480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汽车已离开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站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km,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再以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km/h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的速度匀速行驶了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那么汽车离开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站的距离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(km)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与时间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(h)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之间的关系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假设汽车沿着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站所在直线行驶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7630" y="3558929"/>
            <a:ext cx="104407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 smtClean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3)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根据题意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可得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的一次函数</a:t>
            </a:r>
            <a:r>
              <a:rPr lang="en-US" altLang="zh-CN" sz="3600" b="1" i="1" dirty="0" smtClean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18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5625" y="620805"/>
            <a:ext cx="10584735" cy="2480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某车站规定旅客可以免费携带不超过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kg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的行李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超过部分每千克收取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元的行李费用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则旅客需交的行李费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与携带行李重量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&gt;20)(kg)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之间的关系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9636" y="3558929"/>
            <a:ext cx="103687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 smtClean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4)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根据题意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可得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30(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x&gt;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20),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的一次函数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773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2022</TotalTime>
  <Words>1085</Words>
  <Application>Microsoft Office PowerPoint</Application>
  <PresentationFormat>宽屏</PresentationFormat>
  <Paragraphs>107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等线</vt:lpstr>
      <vt:lpstr>等线 Light</vt:lpstr>
      <vt:lpstr>方正书宋_GBK</vt:lpstr>
      <vt:lpstr>黑体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</cp:lastModifiedBy>
  <cp:revision>169</cp:revision>
  <dcterms:created xsi:type="dcterms:W3CDTF">2024-04-24T12:16:48Z</dcterms:created>
  <dcterms:modified xsi:type="dcterms:W3CDTF">2024-11-15T14:29:19Z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